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58" r:id="rId4"/>
    <p:sldId id="265" r:id="rId5"/>
    <p:sldId id="268" r:id="rId6"/>
    <p:sldId id="274" r:id="rId7"/>
    <p:sldId id="260" r:id="rId8"/>
    <p:sldId id="267" r:id="rId9"/>
    <p:sldId id="261" r:id="rId10"/>
    <p:sldId id="262" r:id="rId11"/>
    <p:sldId id="263" r:id="rId12"/>
    <p:sldId id="264" r:id="rId13"/>
    <p:sldId id="269" r:id="rId14"/>
    <p:sldId id="271" r:id="rId15"/>
    <p:sldId id="270" r:id="rId16"/>
    <p:sldId id="272" r:id="rId17"/>
    <p:sldId id="273" r:id="rId18"/>
    <p:sldId id="266" r:id="rId19"/>
  </p:sldIdLst>
  <p:sldSz cx="9145588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1248" y="48"/>
      </p:cViewPr>
      <p:guideLst>
        <p:guide orient="horz" pos="2160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8CDBE-6DD5-4719-B1A2-7E1BB8CF0D1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FDF4F63-547B-4633-B753-11B9F7D2FC6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v-SE" sz="1600" dirty="0"/>
            <a:t>Tertiär (manuell reserv)</a:t>
          </a:r>
        </a:p>
      </dgm:t>
    </dgm:pt>
    <dgm:pt modelId="{8C492543-CB31-4287-8DB0-94B4B50E1DF4}" type="parTrans" cxnId="{E145E1EB-99E9-4A83-B0CF-C1497F22BBE4}">
      <dgm:prSet/>
      <dgm:spPr/>
      <dgm:t>
        <a:bodyPr/>
        <a:lstStyle/>
        <a:p>
          <a:endParaRPr lang="sv-SE" sz="1200"/>
        </a:p>
      </dgm:t>
    </dgm:pt>
    <dgm:pt modelId="{EAD6684A-A7B8-4577-9BA6-547317875796}" type="sibTrans" cxnId="{E145E1EB-99E9-4A83-B0CF-C1497F22BBE4}">
      <dgm:prSet/>
      <dgm:spPr/>
      <dgm:t>
        <a:bodyPr/>
        <a:lstStyle/>
        <a:p>
          <a:endParaRPr lang="sv-SE" sz="1200"/>
        </a:p>
      </dgm:t>
    </dgm:pt>
    <dgm:pt modelId="{8ACBBB03-6314-4BCD-B74F-80B4DEB9E2B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sz="1600" dirty="0">
              <a:solidFill>
                <a:schemeClr val="bg1"/>
              </a:solidFill>
            </a:rPr>
            <a:t>Sekundär (automatisk reserv)</a:t>
          </a:r>
        </a:p>
      </dgm:t>
    </dgm:pt>
    <dgm:pt modelId="{C46AB231-35A3-448B-AE35-1C97776428DD}" type="parTrans" cxnId="{331F3376-FA1C-4DF2-AA6A-18CC3F916E6F}">
      <dgm:prSet/>
      <dgm:spPr/>
      <dgm:t>
        <a:bodyPr/>
        <a:lstStyle/>
        <a:p>
          <a:endParaRPr lang="sv-SE" sz="1200"/>
        </a:p>
      </dgm:t>
    </dgm:pt>
    <dgm:pt modelId="{018392E5-D65A-4544-AE58-037D7774AB78}" type="sibTrans" cxnId="{331F3376-FA1C-4DF2-AA6A-18CC3F916E6F}">
      <dgm:prSet/>
      <dgm:spPr/>
      <dgm:t>
        <a:bodyPr/>
        <a:lstStyle/>
        <a:p>
          <a:endParaRPr lang="sv-SE" sz="1200"/>
        </a:p>
      </dgm:t>
    </dgm:pt>
    <dgm:pt modelId="{D2B5E49A-8092-4438-B099-5304B817CE1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>
              <a:solidFill>
                <a:schemeClr val="bg1"/>
              </a:solidFill>
            </a:rPr>
            <a:t>Primär (automatisk reserv)</a:t>
          </a:r>
        </a:p>
      </dgm:t>
    </dgm:pt>
    <dgm:pt modelId="{4E55C528-2F54-45F2-9BC4-3D443EC172E9}" type="parTrans" cxnId="{6DA7DBE0-C1C2-4484-9576-1C7AA0386A6D}">
      <dgm:prSet/>
      <dgm:spPr/>
      <dgm:t>
        <a:bodyPr/>
        <a:lstStyle/>
        <a:p>
          <a:endParaRPr lang="sv-SE" sz="1200"/>
        </a:p>
      </dgm:t>
    </dgm:pt>
    <dgm:pt modelId="{2BD3AC42-32F3-4844-9882-A1D350747306}" type="sibTrans" cxnId="{6DA7DBE0-C1C2-4484-9576-1C7AA0386A6D}">
      <dgm:prSet/>
      <dgm:spPr/>
      <dgm:t>
        <a:bodyPr/>
        <a:lstStyle/>
        <a:p>
          <a:endParaRPr lang="sv-SE" sz="1200"/>
        </a:p>
      </dgm:t>
    </dgm:pt>
    <dgm:pt modelId="{DA9550AC-6D66-423B-A660-E9EB7E7E2B1B}" type="pres">
      <dgm:prSet presAssocID="{2848CDBE-6DD5-4719-B1A2-7E1BB8CF0D18}" presName="Name0" presStyleCnt="0">
        <dgm:presLayoutVars>
          <dgm:dir/>
          <dgm:animLvl val="lvl"/>
          <dgm:resizeHandles val="exact"/>
        </dgm:presLayoutVars>
      </dgm:prSet>
      <dgm:spPr/>
    </dgm:pt>
    <dgm:pt modelId="{4EED671F-E723-4170-B0B3-662362F2F71F}" type="pres">
      <dgm:prSet presAssocID="{6FDF4F63-547B-4633-B753-11B9F7D2FC63}" presName="Name8" presStyleCnt="0"/>
      <dgm:spPr/>
    </dgm:pt>
    <dgm:pt modelId="{86AE830E-EF8A-4BF5-82A2-971F632ECFE6}" type="pres">
      <dgm:prSet presAssocID="{6FDF4F63-547B-4633-B753-11B9F7D2FC63}" presName="level" presStyleLbl="node1" presStyleIdx="0" presStyleCnt="3">
        <dgm:presLayoutVars>
          <dgm:chMax val="1"/>
          <dgm:bulletEnabled val="1"/>
        </dgm:presLayoutVars>
      </dgm:prSet>
      <dgm:spPr/>
    </dgm:pt>
    <dgm:pt modelId="{C34CA150-3C92-4AD9-92AA-53A5145AF530}" type="pres">
      <dgm:prSet presAssocID="{6FDF4F63-547B-4633-B753-11B9F7D2FC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7981C7-4988-4F9D-ABFC-2C8CA2A4173D}" type="pres">
      <dgm:prSet presAssocID="{8ACBBB03-6314-4BCD-B74F-80B4DEB9E2B7}" presName="Name8" presStyleCnt="0"/>
      <dgm:spPr/>
    </dgm:pt>
    <dgm:pt modelId="{31F5675A-20FA-4AFD-B7E1-23274B203A49}" type="pres">
      <dgm:prSet presAssocID="{8ACBBB03-6314-4BCD-B74F-80B4DEB9E2B7}" presName="level" presStyleLbl="node1" presStyleIdx="1" presStyleCnt="3">
        <dgm:presLayoutVars>
          <dgm:chMax val="1"/>
          <dgm:bulletEnabled val="1"/>
        </dgm:presLayoutVars>
      </dgm:prSet>
      <dgm:spPr/>
    </dgm:pt>
    <dgm:pt modelId="{14DF0406-0B17-4603-A550-F5CA71AFB4A4}" type="pres">
      <dgm:prSet presAssocID="{8ACBBB03-6314-4BCD-B74F-80B4DEB9E2B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618469-DA40-4C84-BC24-6EC975C83780}" type="pres">
      <dgm:prSet presAssocID="{D2B5E49A-8092-4438-B099-5304B817CE11}" presName="Name8" presStyleCnt="0"/>
      <dgm:spPr/>
    </dgm:pt>
    <dgm:pt modelId="{C0A90086-E990-411D-99B6-23E7DCAE3E86}" type="pres">
      <dgm:prSet presAssocID="{D2B5E49A-8092-4438-B099-5304B817CE11}" presName="level" presStyleLbl="node1" presStyleIdx="2" presStyleCnt="3">
        <dgm:presLayoutVars>
          <dgm:chMax val="1"/>
          <dgm:bulletEnabled val="1"/>
        </dgm:presLayoutVars>
      </dgm:prSet>
      <dgm:spPr/>
    </dgm:pt>
    <dgm:pt modelId="{945C9DC1-36DC-4D04-941B-A9AE0158E327}" type="pres">
      <dgm:prSet presAssocID="{D2B5E49A-8092-4438-B099-5304B817CE1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5764C30-0128-4576-8CA6-52C4962C54E3}" type="presOf" srcId="{8ACBBB03-6314-4BCD-B74F-80B4DEB9E2B7}" destId="{31F5675A-20FA-4AFD-B7E1-23274B203A49}" srcOrd="0" destOrd="0" presId="urn:microsoft.com/office/officeart/2005/8/layout/pyramid1"/>
    <dgm:cxn modelId="{7BFD0D45-232D-4D0F-B6A9-C42628F4A593}" type="presOf" srcId="{8ACBBB03-6314-4BCD-B74F-80B4DEB9E2B7}" destId="{14DF0406-0B17-4603-A550-F5CA71AFB4A4}" srcOrd="1" destOrd="0" presId="urn:microsoft.com/office/officeart/2005/8/layout/pyramid1"/>
    <dgm:cxn modelId="{3AD65352-782F-4950-80B9-149507495CF8}" type="presOf" srcId="{6FDF4F63-547B-4633-B753-11B9F7D2FC63}" destId="{C34CA150-3C92-4AD9-92AA-53A5145AF530}" srcOrd="1" destOrd="0" presId="urn:microsoft.com/office/officeart/2005/8/layout/pyramid1"/>
    <dgm:cxn modelId="{331F3376-FA1C-4DF2-AA6A-18CC3F916E6F}" srcId="{2848CDBE-6DD5-4719-B1A2-7E1BB8CF0D18}" destId="{8ACBBB03-6314-4BCD-B74F-80B4DEB9E2B7}" srcOrd="1" destOrd="0" parTransId="{C46AB231-35A3-448B-AE35-1C97776428DD}" sibTransId="{018392E5-D65A-4544-AE58-037D7774AB78}"/>
    <dgm:cxn modelId="{D3517156-E41D-423D-8559-0B57AF2ECCBF}" type="presOf" srcId="{6FDF4F63-547B-4633-B753-11B9F7D2FC63}" destId="{86AE830E-EF8A-4BF5-82A2-971F632ECFE6}" srcOrd="0" destOrd="0" presId="urn:microsoft.com/office/officeart/2005/8/layout/pyramid1"/>
    <dgm:cxn modelId="{1D9484AB-6E26-4551-9AB8-51BA63181DD5}" type="presOf" srcId="{D2B5E49A-8092-4438-B099-5304B817CE11}" destId="{945C9DC1-36DC-4D04-941B-A9AE0158E327}" srcOrd="1" destOrd="0" presId="urn:microsoft.com/office/officeart/2005/8/layout/pyramid1"/>
    <dgm:cxn modelId="{6D7246CF-0F4F-42BF-B332-424436B955A2}" type="presOf" srcId="{D2B5E49A-8092-4438-B099-5304B817CE11}" destId="{C0A90086-E990-411D-99B6-23E7DCAE3E86}" srcOrd="0" destOrd="0" presId="urn:microsoft.com/office/officeart/2005/8/layout/pyramid1"/>
    <dgm:cxn modelId="{6DA7DBE0-C1C2-4484-9576-1C7AA0386A6D}" srcId="{2848CDBE-6DD5-4719-B1A2-7E1BB8CF0D18}" destId="{D2B5E49A-8092-4438-B099-5304B817CE11}" srcOrd="2" destOrd="0" parTransId="{4E55C528-2F54-45F2-9BC4-3D443EC172E9}" sibTransId="{2BD3AC42-32F3-4844-9882-A1D350747306}"/>
    <dgm:cxn modelId="{E145E1EB-99E9-4A83-B0CF-C1497F22BBE4}" srcId="{2848CDBE-6DD5-4719-B1A2-7E1BB8CF0D18}" destId="{6FDF4F63-547B-4633-B753-11B9F7D2FC63}" srcOrd="0" destOrd="0" parTransId="{8C492543-CB31-4287-8DB0-94B4B50E1DF4}" sibTransId="{EAD6684A-A7B8-4577-9BA6-547317875796}"/>
    <dgm:cxn modelId="{369B18F6-7EB4-48A1-B23D-5A07F9904F62}" type="presOf" srcId="{2848CDBE-6DD5-4719-B1A2-7E1BB8CF0D18}" destId="{DA9550AC-6D66-423B-A660-E9EB7E7E2B1B}" srcOrd="0" destOrd="0" presId="urn:microsoft.com/office/officeart/2005/8/layout/pyramid1"/>
    <dgm:cxn modelId="{68A8E704-DC43-4EEB-BD80-B6E4C4C04547}" type="presParOf" srcId="{DA9550AC-6D66-423B-A660-E9EB7E7E2B1B}" destId="{4EED671F-E723-4170-B0B3-662362F2F71F}" srcOrd="0" destOrd="0" presId="urn:microsoft.com/office/officeart/2005/8/layout/pyramid1"/>
    <dgm:cxn modelId="{0A6D8402-C06D-45F9-BA94-EB487EF6BBB7}" type="presParOf" srcId="{4EED671F-E723-4170-B0B3-662362F2F71F}" destId="{86AE830E-EF8A-4BF5-82A2-971F632ECFE6}" srcOrd="0" destOrd="0" presId="urn:microsoft.com/office/officeart/2005/8/layout/pyramid1"/>
    <dgm:cxn modelId="{57AEA82B-1450-463F-B719-3C5B472FAB6A}" type="presParOf" srcId="{4EED671F-E723-4170-B0B3-662362F2F71F}" destId="{C34CA150-3C92-4AD9-92AA-53A5145AF530}" srcOrd="1" destOrd="0" presId="urn:microsoft.com/office/officeart/2005/8/layout/pyramid1"/>
    <dgm:cxn modelId="{1028CC81-A192-4814-8AB7-5F8987D81BEC}" type="presParOf" srcId="{DA9550AC-6D66-423B-A660-E9EB7E7E2B1B}" destId="{877981C7-4988-4F9D-ABFC-2C8CA2A4173D}" srcOrd="1" destOrd="0" presId="urn:microsoft.com/office/officeart/2005/8/layout/pyramid1"/>
    <dgm:cxn modelId="{E711FEF6-66F0-4766-A2BD-8E8D285B876D}" type="presParOf" srcId="{877981C7-4988-4F9D-ABFC-2C8CA2A4173D}" destId="{31F5675A-20FA-4AFD-B7E1-23274B203A49}" srcOrd="0" destOrd="0" presId="urn:microsoft.com/office/officeart/2005/8/layout/pyramid1"/>
    <dgm:cxn modelId="{5DF6435F-3F88-4C62-8F83-AB492CD861C1}" type="presParOf" srcId="{877981C7-4988-4F9D-ABFC-2C8CA2A4173D}" destId="{14DF0406-0B17-4603-A550-F5CA71AFB4A4}" srcOrd="1" destOrd="0" presId="urn:microsoft.com/office/officeart/2005/8/layout/pyramid1"/>
    <dgm:cxn modelId="{5B538FAD-92C3-4AC5-A562-BAB943AB3B5F}" type="presParOf" srcId="{DA9550AC-6D66-423B-A660-E9EB7E7E2B1B}" destId="{50618469-DA40-4C84-BC24-6EC975C83780}" srcOrd="2" destOrd="0" presId="urn:microsoft.com/office/officeart/2005/8/layout/pyramid1"/>
    <dgm:cxn modelId="{61E1FE41-D572-4659-9F70-756AB4A0E5B2}" type="presParOf" srcId="{50618469-DA40-4C84-BC24-6EC975C83780}" destId="{C0A90086-E990-411D-99B6-23E7DCAE3E86}" srcOrd="0" destOrd="0" presId="urn:microsoft.com/office/officeart/2005/8/layout/pyramid1"/>
    <dgm:cxn modelId="{C07AF1A4-4AAA-4154-89D1-9C3028436F30}" type="presParOf" srcId="{50618469-DA40-4C84-BC24-6EC975C83780}" destId="{945C9DC1-36DC-4D04-941B-A9AE0158E32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E830E-EF8A-4BF5-82A2-971F632ECFE6}">
      <dsp:nvSpPr>
        <dsp:cNvPr id="0" name=""/>
        <dsp:cNvSpPr/>
      </dsp:nvSpPr>
      <dsp:spPr>
        <a:xfrm>
          <a:off x="1410817" y="0"/>
          <a:ext cx="1410817" cy="1296144"/>
        </a:xfrm>
        <a:prstGeom prst="trapezoid">
          <a:avLst>
            <a:gd name="adj" fmla="val 54424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Tertiär (manuell reserv)</a:t>
          </a:r>
        </a:p>
      </dsp:txBody>
      <dsp:txXfrm>
        <a:off x="1410817" y="0"/>
        <a:ext cx="1410817" cy="1296144"/>
      </dsp:txXfrm>
    </dsp:sp>
    <dsp:sp modelId="{31F5675A-20FA-4AFD-B7E1-23274B203A49}">
      <dsp:nvSpPr>
        <dsp:cNvPr id="0" name=""/>
        <dsp:cNvSpPr/>
      </dsp:nvSpPr>
      <dsp:spPr>
        <a:xfrm>
          <a:off x="705408" y="1296144"/>
          <a:ext cx="2821635" cy="1296144"/>
        </a:xfrm>
        <a:prstGeom prst="trapezoid">
          <a:avLst>
            <a:gd name="adj" fmla="val 54424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solidFill>
                <a:schemeClr val="bg1"/>
              </a:solidFill>
            </a:rPr>
            <a:t>Sekundär (automatisk reserv)</a:t>
          </a:r>
        </a:p>
      </dsp:txBody>
      <dsp:txXfrm>
        <a:off x="1199195" y="1296144"/>
        <a:ext cx="1834062" cy="1296144"/>
      </dsp:txXfrm>
    </dsp:sp>
    <dsp:sp modelId="{C0A90086-E990-411D-99B6-23E7DCAE3E86}">
      <dsp:nvSpPr>
        <dsp:cNvPr id="0" name=""/>
        <dsp:cNvSpPr/>
      </dsp:nvSpPr>
      <dsp:spPr>
        <a:xfrm>
          <a:off x="0" y="2592288"/>
          <a:ext cx="4232453" cy="1296144"/>
        </a:xfrm>
        <a:prstGeom prst="trapezoid">
          <a:avLst>
            <a:gd name="adj" fmla="val 54424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solidFill>
                <a:schemeClr val="bg1"/>
              </a:solidFill>
            </a:rPr>
            <a:t>Primär (automatisk reserv)</a:t>
          </a:r>
        </a:p>
      </dsp:txBody>
      <dsp:txXfrm>
        <a:off x="740679" y="2592288"/>
        <a:ext cx="2751094" cy="129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mö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SvK-PPT-Framsida-moÌˆ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0" y="1500188"/>
            <a:ext cx="6170613" cy="1079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0" y="2852738"/>
            <a:ext cx="6170613" cy="1338262"/>
          </a:xfrm>
        </p:spPr>
        <p:txBody>
          <a:bodyPr/>
          <a:lstStyle>
            <a:lvl1pPr marL="0" indent="0">
              <a:lnSpc>
                <a:spcPts val="2200"/>
              </a:lnSpc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159000" y="250825"/>
            <a:ext cx="2133600" cy="476250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162175" y="1196975"/>
            <a:ext cx="6170613" cy="1588"/>
          </a:xfrm>
          <a:prstGeom prst="line">
            <a:avLst/>
          </a:prstGeom>
          <a:noFill/>
          <a:ln w="101600">
            <a:solidFill>
              <a:srgbClr val="009F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3089" name="Picture 17" descr="Liggande_logotyp_Powerpoint - svart bott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5713413"/>
            <a:ext cx="1800225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lj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 userDrawn="1"/>
        </p:nvGrpSpPr>
        <p:grpSpPr>
          <a:xfrm>
            <a:off x="-36512" y="-27384"/>
            <a:ext cx="9180512" cy="6885384"/>
            <a:chOff x="-36512" y="-27384"/>
            <a:chExt cx="9180512" cy="6885384"/>
          </a:xfrm>
        </p:grpSpPr>
        <p:pic>
          <p:nvPicPr>
            <p:cNvPr id="10" name="Picture 2" descr="\\svk.local\adminroot\Userdata\erva\Desktop\autumn2011_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9" t="8574" b="362"/>
            <a:stretch/>
          </p:blipFill>
          <p:spPr bwMode="auto">
            <a:xfrm>
              <a:off x="-36512" y="-27383"/>
              <a:ext cx="9180512" cy="6885383"/>
            </a:xfrm>
            <a:prstGeom prst="rect">
              <a:avLst/>
            </a:prstGeom>
            <a:noFill/>
            <a:effectLst>
              <a:glow>
                <a:schemeClr val="accent1"/>
              </a:glow>
              <a:reflection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ktangel 10"/>
            <p:cNvSpPr/>
            <p:nvPr/>
          </p:nvSpPr>
          <p:spPr>
            <a:xfrm>
              <a:off x="-36512" y="-27384"/>
              <a:ext cx="9180512" cy="6885384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0" y="1500188"/>
            <a:ext cx="6170613" cy="1079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0" y="2852738"/>
            <a:ext cx="6170613" cy="1338262"/>
          </a:xfrm>
        </p:spPr>
        <p:txBody>
          <a:bodyPr/>
          <a:lstStyle>
            <a:lvl1pPr marL="0" indent="0">
              <a:lnSpc>
                <a:spcPts val="2200"/>
              </a:lnSpc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159000" y="250825"/>
            <a:ext cx="2133600" cy="476250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162175" y="1196975"/>
            <a:ext cx="6170613" cy="1588"/>
          </a:xfrm>
          <a:prstGeom prst="line">
            <a:avLst/>
          </a:prstGeom>
          <a:noFill/>
          <a:ln w="101600">
            <a:solidFill>
              <a:srgbClr val="009F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8" name="Picture 3" descr="\\svk.local\adminroot\Userdata\erva\Desktop\logo_liggande_76-160mm150dpi_blac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95" y="5712822"/>
            <a:ext cx="1802435" cy="524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32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999" y="2087999"/>
            <a:ext cx="3708000" cy="37080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79999" y="2087999"/>
            <a:ext cx="3708000" cy="37080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F27DE-3542-4305-B2C5-E040C75B7B1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29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6D299-AEE8-4CD0-96AE-BEC3F2C9D14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858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CB32-ACFA-4A2A-9DE2-C5BB3344D82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39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CB32-ACFA-4A2A-9DE2-C5BB3344D82D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5" name="Picture 17" descr="Liggande_logotyp_Powerpoint - svart botten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07" y="6105996"/>
            <a:ext cx="1504693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3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F6A3-71A4-4141-8675-DE14763EFB7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81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/>
          <p:cNvGrpSpPr/>
          <p:nvPr userDrawn="1"/>
        </p:nvGrpSpPr>
        <p:grpSpPr>
          <a:xfrm>
            <a:off x="5" y="8901"/>
            <a:ext cx="9174044" cy="6876483"/>
            <a:chOff x="5" y="8901"/>
            <a:chExt cx="9174044" cy="6876483"/>
          </a:xfrm>
        </p:grpSpPr>
        <p:pic>
          <p:nvPicPr>
            <p:cNvPr id="16" name="Bildobjekt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" y="8901"/>
              <a:ext cx="9173085" cy="6876000"/>
            </a:xfrm>
            <a:prstGeom prst="rect">
              <a:avLst/>
            </a:prstGeom>
          </p:spPr>
        </p:pic>
        <p:sp>
          <p:nvSpPr>
            <p:cNvPr id="17" name="Rektangel 16"/>
            <p:cNvSpPr/>
            <p:nvPr userDrawn="1"/>
          </p:nvSpPr>
          <p:spPr>
            <a:xfrm>
              <a:off x="1249" y="9384"/>
              <a:ext cx="9172800" cy="6876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0" y="1500188"/>
            <a:ext cx="6170613" cy="1079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0" y="2852738"/>
            <a:ext cx="6170613" cy="1338262"/>
          </a:xfrm>
        </p:spPr>
        <p:txBody>
          <a:bodyPr/>
          <a:lstStyle>
            <a:lvl1pPr marL="0" indent="0">
              <a:lnSpc>
                <a:spcPts val="2200"/>
              </a:lnSpc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159000" y="250825"/>
            <a:ext cx="2133600" cy="476250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162175" y="1196975"/>
            <a:ext cx="6170613" cy="1588"/>
          </a:xfrm>
          <a:prstGeom prst="line">
            <a:avLst/>
          </a:prstGeom>
          <a:noFill/>
          <a:ln w="101600">
            <a:solidFill>
              <a:srgbClr val="009F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8" name="Picture 3" descr="\\svk.local\adminroot\Userdata\erva\Desktop\logo_liggande_76-160mm150dpi_blac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95" y="5712822"/>
            <a:ext cx="1802435" cy="524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57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999" y="2087999"/>
            <a:ext cx="3708000" cy="37080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79999" y="2087999"/>
            <a:ext cx="3708000" cy="37080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F27DE-3542-4305-B2C5-E040C75B7B1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9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6D299-AEE8-4CD0-96AE-BEC3F2C9D14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219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CB32-ACFA-4A2A-9DE2-C5BB3344D82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3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CB32-ACFA-4A2A-9DE2-C5BB3344D82D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5" name="Picture 2" descr="\\svk.local\adminroot\Userdata\erva\Desktop\logo_liggande_76-160mm150dpi_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3" y="6113006"/>
            <a:ext cx="1513490" cy="4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9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mö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SvK-PPT-Framsida-moÌˆ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0" y="1500188"/>
            <a:ext cx="6170613" cy="1079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0" y="2852738"/>
            <a:ext cx="6170613" cy="1338262"/>
          </a:xfrm>
        </p:spPr>
        <p:txBody>
          <a:bodyPr/>
          <a:lstStyle>
            <a:lvl1pPr marL="0" indent="0">
              <a:lnSpc>
                <a:spcPts val="2200"/>
              </a:lnSpc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159000" y="250825"/>
            <a:ext cx="2133600" cy="476250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162175" y="1196975"/>
            <a:ext cx="6170613" cy="1588"/>
          </a:xfrm>
          <a:prstGeom prst="line">
            <a:avLst/>
          </a:prstGeom>
          <a:noFill/>
          <a:ln w="101600">
            <a:solidFill>
              <a:srgbClr val="009F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3089" name="Picture 17" descr="Liggande_logotyp_Powerpoint - svart bott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5713413"/>
            <a:ext cx="1800225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0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F6A3-71A4-4141-8675-DE14763EFB7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39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5257" y="250825"/>
            <a:ext cx="108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8000" y="684000"/>
            <a:ext cx="756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000" y="2088000"/>
            <a:ext cx="7560000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</a:t>
            </a:r>
            <a:br>
              <a:rPr lang="sv-SE" dirty="0"/>
            </a:br>
            <a:r>
              <a:rPr lang="sv-SE" dirty="0"/>
              <a:t>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2513" y="250825"/>
            <a:ext cx="540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818" y="250825"/>
            <a:ext cx="54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6C25F9FA-A9E7-4A9D-84E9-B8BC8462A9F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828000" y="468000"/>
            <a:ext cx="75600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828378" y="5797587"/>
            <a:ext cx="755962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10" name="Picture 2" descr="\\svk.local\adminroot\Userdata\erva\Desktop\logo_liggande_76-160mm150dpi_blac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3" y="6113006"/>
            <a:ext cx="1513490" cy="4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90" r:id="rId3"/>
    <p:sldLayoutId id="2147483666" r:id="rId4"/>
    <p:sldLayoutId id="2147483668" r:id="rId5"/>
    <p:sldLayoutId id="2147483669" r:id="rId6"/>
    <p:sldLayoutId id="2147483698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none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511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500">
          <a:solidFill>
            <a:schemeClr val="tx1"/>
          </a:solidFill>
          <a:latin typeface="+mn-lt"/>
          <a:cs typeface="+mn-cs"/>
        </a:defRPr>
      </a:lvl2pPr>
      <a:lvl3pPr marL="863600" indent="-23971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500">
          <a:solidFill>
            <a:schemeClr val="tx1"/>
          </a:solidFill>
          <a:latin typeface="+mn-lt"/>
          <a:cs typeface="+mn-cs"/>
        </a:defRPr>
      </a:lvl3pPr>
      <a:lvl4pPr marL="1117600" indent="-25241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500">
          <a:solidFill>
            <a:schemeClr val="tx1"/>
          </a:solidFill>
          <a:latin typeface="+mn-lt"/>
          <a:cs typeface="+mn-cs"/>
        </a:defRPr>
      </a:lvl4pPr>
      <a:lvl5pPr marL="1346200" indent="-22701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500">
          <a:solidFill>
            <a:schemeClr val="tx1"/>
          </a:solidFill>
          <a:latin typeface="+mn-lt"/>
          <a:cs typeface="+mn-cs"/>
        </a:defRPr>
      </a:lvl5pPr>
      <a:lvl6pPr marL="1803400" indent="-227013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300">
          <a:solidFill>
            <a:srgbClr val="565656"/>
          </a:solidFill>
          <a:latin typeface="+mn-lt"/>
          <a:cs typeface="+mn-cs"/>
        </a:defRPr>
      </a:lvl6pPr>
      <a:lvl7pPr marL="2260600" indent="-227013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300">
          <a:solidFill>
            <a:srgbClr val="565656"/>
          </a:solidFill>
          <a:latin typeface="+mn-lt"/>
          <a:cs typeface="+mn-cs"/>
        </a:defRPr>
      </a:lvl7pPr>
      <a:lvl8pPr marL="2717800" indent="-227013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300">
          <a:solidFill>
            <a:srgbClr val="565656"/>
          </a:solidFill>
          <a:latin typeface="+mn-lt"/>
          <a:cs typeface="+mn-cs"/>
        </a:defRPr>
      </a:lvl8pPr>
      <a:lvl9pPr marL="3175000" indent="-227013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300">
          <a:solidFill>
            <a:srgbClr val="565656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5257" y="250825"/>
            <a:ext cx="108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8000" y="684000"/>
            <a:ext cx="756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000" y="2088000"/>
            <a:ext cx="7560000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</a:t>
            </a:r>
            <a:br>
              <a:rPr lang="sv-SE" dirty="0"/>
            </a:br>
            <a:r>
              <a:rPr lang="sv-SE" dirty="0"/>
              <a:t>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2513" y="250825"/>
            <a:ext cx="540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818" y="250825"/>
            <a:ext cx="54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6C25F9FA-A9E7-4A9D-84E9-B8BC8462A9F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828000" y="468000"/>
            <a:ext cx="7560000" cy="1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828378" y="5797586"/>
            <a:ext cx="7559622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11" name="Picture 17" descr="Liggande_logotyp_Powerpoint - svart botte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07" y="6105996"/>
            <a:ext cx="1504693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9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3" r:id="rId3"/>
    <p:sldLayoutId id="2147483695" r:id="rId4"/>
    <p:sldLayoutId id="2147483696" r:id="rId5"/>
    <p:sldLayoutId id="2147483697" r:id="rId6"/>
    <p:sldLayoutId id="2147483699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565656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22300" indent="-26511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500">
          <a:solidFill>
            <a:schemeClr val="bg1"/>
          </a:solidFill>
          <a:latin typeface="+mn-lt"/>
          <a:cs typeface="+mn-cs"/>
        </a:defRPr>
      </a:lvl2pPr>
      <a:lvl3pPr marL="863600" indent="-23971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500">
          <a:solidFill>
            <a:schemeClr val="bg1"/>
          </a:solidFill>
          <a:latin typeface="+mn-lt"/>
          <a:cs typeface="+mn-cs"/>
        </a:defRPr>
      </a:lvl3pPr>
      <a:lvl4pPr marL="1117600" indent="-25241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500">
          <a:solidFill>
            <a:schemeClr val="bg1"/>
          </a:solidFill>
          <a:latin typeface="+mn-lt"/>
          <a:cs typeface="+mn-cs"/>
        </a:defRPr>
      </a:lvl4pPr>
      <a:lvl5pPr marL="1346200" indent="-22701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500">
          <a:solidFill>
            <a:schemeClr val="bg1"/>
          </a:solidFill>
          <a:latin typeface="+mn-lt"/>
          <a:cs typeface="+mn-cs"/>
        </a:defRPr>
      </a:lvl5pPr>
      <a:lvl6pPr marL="1803400" indent="-227013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300">
          <a:solidFill>
            <a:srgbClr val="565656"/>
          </a:solidFill>
          <a:latin typeface="+mn-lt"/>
          <a:cs typeface="+mn-cs"/>
        </a:defRPr>
      </a:lvl6pPr>
      <a:lvl7pPr marL="2260600" indent="-227013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300">
          <a:solidFill>
            <a:srgbClr val="565656"/>
          </a:solidFill>
          <a:latin typeface="+mn-lt"/>
          <a:cs typeface="+mn-cs"/>
        </a:defRPr>
      </a:lvl7pPr>
      <a:lvl8pPr marL="2717800" indent="-227013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300">
          <a:solidFill>
            <a:srgbClr val="565656"/>
          </a:solidFill>
          <a:latin typeface="+mn-lt"/>
          <a:cs typeface="+mn-cs"/>
        </a:defRPr>
      </a:lvl8pPr>
      <a:lvl9pPr marL="3175000" indent="-227013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300">
          <a:solidFill>
            <a:srgbClr val="565656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Efterfrågeflexibilitet på energimarknaden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Seminarium om flexibilitet på energimarknaden</a:t>
            </a:r>
          </a:p>
          <a:p>
            <a:r>
              <a:rPr lang="sv-SE" dirty="0"/>
              <a:t>14 november 2017</a:t>
            </a:r>
          </a:p>
          <a:p>
            <a:r>
              <a:rPr lang="sv-SE" dirty="0"/>
              <a:t>Niclas Damsgaard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C6744A-5ADF-5E47-9D66-BCBB739A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Nordiska TSO:ers aktiviteter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8" y="1268760"/>
            <a:ext cx="3168352" cy="437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A4999F75-2276-3642-93FC-A0CB3AD24AAE}"/>
              </a:ext>
            </a:extLst>
          </p:cNvPr>
          <p:cNvSpPr txBox="1">
            <a:spLocks/>
          </p:cNvSpPr>
          <p:nvPr/>
        </p:nvSpPr>
        <p:spPr bwMode="auto">
          <a:xfrm>
            <a:off x="4428778" y="1412776"/>
            <a:ext cx="4175624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base" hangingPunct="1">
              <a:spcBef>
                <a:spcPct val="0"/>
              </a:spcBef>
              <a:spcAft>
                <a:spcPct val="100000"/>
              </a:spcAft>
              <a:buClrTx/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5113" algn="l" rtl="0" eaLnBrk="1" fontAlgn="base" hangingPunct="1">
              <a:spcBef>
                <a:spcPct val="0"/>
              </a:spcBef>
              <a:spcAft>
                <a:spcPct val="100000"/>
              </a:spcAft>
              <a:buClrTx/>
              <a:buFont typeface="Arial" charset="0"/>
              <a:buChar char="&gt;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863600" indent="-239713" algn="l" rtl="0" eaLnBrk="1" fontAlgn="base" hangingPunct="1">
              <a:spcBef>
                <a:spcPct val="0"/>
              </a:spcBef>
              <a:spcAft>
                <a:spcPct val="100000"/>
              </a:spcAft>
              <a:buClrTx/>
              <a:buFont typeface="Arial" charset="0"/>
              <a:buChar char="&gt;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17600" indent="-252413" algn="l" rtl="0" eaLnBrk="1" fontAlgn="base" hangingPunct="1">
              <a:spcBef>
                <a:spcPct val="0"/>
              </a:spcBef>
              <a:spcAft>
                <a:spcPct val="100000"/>
              </a:spcAft>
              <a:buClrTx/>
              <a:buFont typeface="Arial" charset="0"/>
              <a:buChar char="&gt;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346200" indent="-227013" algn="l" rtl="0" eaLnBrk="1" fontAlgn="base" hangingPunct="1">
              <a:spcBef>
                <a:spcPct val="0"/>
              </a:spcBef>
              <a:spcAft>
                <a:spcPct val="100000"/>
              </a:spcAft>
              <a:buClrTx/>
              <a:buFont typeface="Arial" charset="0"/>
              <a:buChar char="&gt;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03400" indent="-2270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buFont typeface="Arial" charset="0"/>
              <a:buChar char="&gt;"/>
              <a:defRPr sz="1300">
                <a:solidFill>
                  <a:srgbClr val="565656"/>
                </a:solidFill>
                <a:latin typeface="+mn-lt"/>
                <a:cs typeface="+mn-cs"/>
              </a:defRPr>
            </a:lvl6pPr>
            <a:lvl7pPr marL="2260600" indent="-2270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buFont typeface="Arial" charset="0"/>
              <a:buChar char="&gt;"/>
              <a:defRPr sz="1300">
                <a:solidFill>
                  <a:srgbClr val="565656"/>
                </a:solidFill>
                <a:latin typeface="+mn-lt"/>
                <a:cs typeface="+mn-cs"/>
              </a:defRPr>
            </a:lvl7pPr>
            <a:lvl8pPr marL="2717800" indent="-2270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buFont typeface="Arial" charset="0"/>
              <a:buChar char="&gt;"/>
              <a:defRPr sz="1300">
                <a:solidFill>
                  <a:srgbClr val="565656"/>
                </a:solidFill>
                <a:latin typeface="+mn-lt"/>
                <a:cs typeface="+mn-cs"/>
              </a:defRPr>
            </a:lvl8pPr>
            <a:lvl9pPr marL="3175000" indent="-227013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buFont typeface="Arial" charset="0"/>
              <a:buChar char="&gt;"/>
              <a:defRPr sz="1300">
                <a:solidFill>
                  <a:srgbClr val="565656"/>
                </a:solidFill>
                <a:latin typeface="+mn-lt"/>
                <a:cs typeface="+mn-cs"/>
              </a:defRPr>
            </a:lvl9pPr>
          </a:lstStyle>
          <a:p>
            <a:r>
              <a:rPr lang="sv-SE" kern="0" dirty="0"/>
              <a:t>En rad aktiviteter genomförs av de nordiska </a:t>
            </a:r>
            <a:r>
              <a:rPr lang="sv-SE" kern="0" dirty="0" err="1"/>
              <a:t>TSO:erna</a:t>
            </a:r>
            <a:r>
              <a:rPr lang="sv-SE" kern="0" dirty="0"/>
              <a:t> – oftast på nationell nivå</a:t>
            </a:r>
          </a:p>
          <a:p>
            <a:r>
              <a:rPr lang="sv-SE" kern="0" dirty="0"/>
              <a:t>Syftar ofta till att lära sig genom pilotprojekt</a:t>
            </a:r>
          </a:p>
          <a:p>
            <a:pPr lvl="1"/>
            <a:r>
              <a:rPr lang="sv-SE" kern="0" dirty="0" err="1"/>
              <a:t>Proof</a:t>
            </a:r>
            <a:r>
              <a:rPr lang="sv-SE" kern="0" dirty="0"/>
              <a:t> </a:t>
            </a:r>
            <a:r>
              <a:rPr lang="sv-SE" kern="0" dirty="0" err="1"/>
              <a:t>of</a:t>
            </a:r>
            <a:r>
              <a:rPr lang="sv-SE" kern="0" dirty="0"/>
              <a:t> </a:t>
            </a:r>
            <a:r>
              <a:rPr lang="sv-SE" kern="0" dirty="0" err="1"/>
              <a:t>concept</a:t>
            </a:r>
            <a:r>
              <a:rPr lang="sv-SE" kern="0" dirty="0"/>
              <a:t> – testa och utvärdera modeller och set-</a:t>
            </a:r>
            <a:r>
              <a:rPr lang="sv-SE" kern="0" dirty="0" err="1"/>
              <a:t>up</a:t>
            </a:r>
            <a:endParaRPr lang="sv-SE" kern="0" dirty="0"/>
          </a:p>
          <a:p>
            <a:pPr lvl="2"/>
            <a:r>
              <a:rPr lang="sv-SE" kern="0" dirty="0"/>
              <a:t>Marknad</a:t>
            </a:r>
          </a:p>
          <a:p>
            <a:pPr lvl="2"/>
            <a:r>
              <a:rPr lang="sv-SE" kern="0" dirty="0"/>
              <a:t>ITK-lösningar </a:t>
            </a:r>
          </a:p>
          <a:p>
            <a:pPr lvl="1"/>
            <a:r>
              <a:rPr lang="sv-SE" kern="0" dirty="0"/>
              <a:t>Behov av </a:t>
            </a:r>
            <a:r>
              <a:rPr lang="sv-SE" kern="0" dirty="0" err="1"/>
              <a:t>regleförändringar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209124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B51E3-46A6-E84F-99E8-90124758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Svenska kraftnäts genomförda </a:t>
            </a:r>
            <a:r>
              <a:rPr lang="sv-SE"/>
              <a:t>och planerade aktiviteter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999F75-2276-3642-93FC-A0CB3AD24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Pilotprojekt FCR-N genomfört</a:t>
            </a:r>
          </a:p>
          <a:p>
            <a:r>
              <a:rPr lang="sv-SE" dirty="0"/>
              <a:t>Pilotprojekt FCR-D på gång</a:t>
            </a:r>
          </a:p>
          <a:p>
            <a:r>
              <a:rPr lang="sv-SE" dirty="0"/>
              <a:t>Anpassningar av kravspecifikation och regelverk för reserver i balansansvarsavtalet för att möjliggöra förbrukning som resurs i balansreglering  - under utarbetning</a:t>
            </a:r>
          </a:p>
          <a:p>
            <a:pPr lvl="1"/>
            <a:r>
              <a:rPr lang="sv-SE" dirty="0"/>
              <a:t>Ser framför oss att </a:t>
            </a:r>
            <a:r>
              <a:rPr lang="sv-SE" dirty="0" err="1"/>
              <a:t>kravspec</a:t>
            </a:r>
            <a:r>
              <a:rPr lang="sv-SE" dirty="0"/>
              <a:t>/regelverk kommer att behöva utvecklas kontinuerligt</a:t>
            </a:r>
            <a:r>
              <a:rPr lang="sv-SE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61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Flexibilitet och aggregatorer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0" y="2088000"/>
            <a:ext cx="3240738" cy="3708000"/>
          </a:xfrm>
        </p:spPr>
        <p:txBody>
          <a:bodyPr/>
          <a:lstStyle/>
          <a:p>
            <a:r>
              <a:rPr lang="sv-SE" dirty="0"/>
              <a:t>Aggregatorer kan bidra till att få distribuerade flexibilitetsresurser till marknaden</a:t>
            </a:r>
          </a:p>
          <a:p>
            <a:r>
              <a:rPr lang="sv-SE" dirty="0" err="1"/>
              <a:t>TSO:er</a:t>
            </a:r>
            <a:r>
              <a:rPr lang="sv-SE" dirty="0"/>
              <a:t> köpare på balansmarknaden</a:t>
            </a:r>
          </a:p>
          <a:p>
            <a:r>
              <a:rPr lang="sv-SE" dirty="0"/>
              <a:t>Men, aggregatorer kan agera på alla marknader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r="6134"/>
          <a:stretch/>
        </p:blipFill>
        <p:spPr bwMode="auto">
          <a:xfrm>
            <a:off x="4644802" y="2117283"/>
            <a:ext cx="4390846" cy="263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9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integrerade modellen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0" y="2088000"/>
            <a:ext cx="3528770" cy="3708000"/>
          </a:xfrm>
        </p:spPr>
        <p:txBody>
          <a:bodyPr/>
          <a:lstStyle/>
          <a:p>
            <a:r>
              <a:rPr lang="sv-SE" dirty="0"/>
              <a:t>Den balansansvariga agerar som aggregator</a:t>
            </a:r>
          </a:p>
          <a:p>
            <a:r>
              <a:rPr lang="sv-SE" dirty="0"/>
              <a:t>Okomplicerad – inga relationer med andra marknadsaktörer</a:t>
            </a:r>
          </a:p>
          <a:p>
            <a:r>
              <a:rPr lang="sv-SE" dirty="0"/>
              <a:t>Kan begränsa antalet aktörer</a:t>
            </a:r>
          </a:p>
          <a:p>
            <a:r>
              <a:rPr lang="sv-SE" dirty="0"/>
              <a:t>Enbart möjligt att aggregera inom en </a:t>
            </a:r>
            <a:r>
              <a:rPr lang="sv-SE" dirty="0" err="1"/>
              <a:t>BRP:s</a:t>
            </a:r>
            <a:r>
              <a:rPr lang="sv-SE" dirty="0"/>
              <a:t> portfölj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8" y="2348880"/>
            <a:ext cx="4082207" cy="31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1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Dubbla leverantörer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0" y="2088000"/>
            <a:ext cx="3528770" cy="3708000"/>
          </a:xfrm>
        </p:spPr>
        <p:txBody>
          <a:bodyPr/>
          <a:lstStyle/>
          <a:p>
            <a:r>
              <a:rPr lang="sv-SE" dirty="0"/>
              <a:t>Två leverantörer i en anslutningspunkt</a:t>
            </a:r>
          </a:p>
          <a:p>
            <a:r>
              <a:rPr lang="sv-SE" dirty="0"/>
              <a:t>Kräver dubbel mätning – krav på mätare?</a:t>
            </a:r>
          </a:p>
          <a:p>
            <a:r>
              <a:rPr lang="sv-SE" dirty="0"/>
              <a:t>Inte möjligt med ”</a:t>
            </a:r>
            <a:r>
              <a:rPr lang="sv-SE" dirty="0" err="1"/>
              <a:t>flex-only</a:t>
            </a:r>
            <a:r>
              <a:rPr lang="sv-SE" dirty="0"/>
              <a:t>” aggregatorer – aggregatorn blir också leverantör</a:t>
            </a:r>
          </a:p>
          <a:p>
            <a:r>
              <a:rPr lang="sv-SE" dirty="0"/>
              <a:t>Dubbla räkningar till kund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1340768"/>
            <a:ext cx="4231358" cy="435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18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Icke-korrigerad modell med tredjeparts-aggregator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0" y="2088000"/>
            <a:ext cx="3528770" cy="3708000"/>
          </a:xfrm>
        </p:spPr>
        <p:txBody>
          <a:bodyPr/>
          <a:lstStyle/>
          <a:p>
            <a:r>
              <a:rPr lang="sv-SE" dirty="0"/>
              <a:t>Kan vara möjlig för produkter utan energibetalning (FCR-D)</a:t>
            </a:r>
          </a:p>
          <a:p>
            <a:r>
              <a:rPr lang="sv-SE" dirty="0"/>
              <a:t>Information till BRP </a:t>
            </a:r>
          </a:p>
          <a:p>
            <a:r>
              <a:rPr lang="sv-SE" dirty="0"/>
              <a:t>Kan orsaka kostnader för BRP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10" y="2132856"/>
            <a:ext cx="4140580" cy="30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51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Ersättningsmodell med tredjeparts-aggregator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0" y="2088000"/>
            <a:ext cx="3528770" cy="3708000"/>
          </a:xfrm>
        </p:spPr>
        <p:txBody>
          <a:bodyPr/>
          <a:lstStyle/>
          <a:p>
            <a:r>
              <a:rPr lang="sv-SE" dirty="0"/>
              <a:t>Kompenserar BRP</a:t>
            </a:r>
          </a:p>
          <a:p>
            <a:r>
              <a:rPr lang="sv-SE" dirty="0"/>
              <a:t>Kan potentiellt användas för alla marknader förutom </a:t>
            </a:r>
            <a:r>
              <a:rPr lang="sv-SE" dirty="0" err="1"/>
              <a:t>day-ahead</a:t>
            </a:r>
            <a:endParaRPr lang="sv-SE" dirty="0"/>
          </a:p>
          <a:p>
            <a:r>
              <a:rPr lang="sv-SE" dirty="0"/>
              <a:t>Komplex modell – kräver förändringar i IT-system </a:t>
            </a:r>
            <a:r>
              <a:rPr lang="sv-SE"/>
              <a:t>och villkor för BRP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1988840"/>
            <a:ext cx="4221072" cy="303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9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Krav på framförhållning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2" y="1844824"/>
            <a:ext cx="8327076" cy="2952328"/>
          </a:xfrm>
        </p:spPr>
      </p:pic>
    </p:spTree>
    <p:extLst>
      <p:ext uri="{BB962C8B-B14F-4D97-AF65-F5344CB8AC3E}">
        <p14:creationId xmlns:p14="http://schemas.microsoft.com/office/powerpoint/2010/main" val="225152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820791" y="1474355"/>
            <a:ext cx="6122183" cy="3968962"/>
            <a:chOff x="628760" y="1343550"/>
            <a:chExt cx="7888070" cy="5425468"/>
          </a:xfrm>
        </p:grpSpPr>
        <p:sp>
          <p:nvSpPr>
            <p:cNvPr id="9" name="Triangel 8">
              <a:extLst>
                <a:ext uri="{FF2B5EF4-FFF2-40B4-BE49-F238E27FC236}">
                  <a16:creationId xmlns:a16="http://schemas.microsoft.com/office/drawing/2014/main" id="{CC612E49-6CA4-F149-BE53-208BCA9756AC}"/>
                </a:ext>
              </a:extLst>
            </p:cNvPr>
            <p:cNvSpPr/>
            <p:nvPr/>
          </p:nvSpPr>
          <p:spPr>
            <a:xfrm rot="5400000">
              <a:off x="2352295" y="238277"/>
              <a:ext cx="4440999" cy="7888070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DA1E950-799E-F546-9AA3-A1006A8DF7EB}"/>
                </a:ext>
              </a:extLst>
            </p:cNvPr>
            <p:cNvSpPr/>
            <p:nvPr/>
          </p:nvSpPr>
          <p:spPr>
            <a:xfrm flipH="1">
              <a:off x="2328645" y="1866660"/>
              <a:ext cx="73943" cy="4395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964E203B-31BC-F749-926A-3CCF11C50775}"/>
                </a:ext>
              </a:extLst>
            </p:cNvPr>
            <p:cNvSpPr/>
            <p:nvPr/>
          </p:nvSpPr>
          <p:spPr>
            <a:xfrm flipH="1">
              <a:off x="4012197" y="2102566"/>
              <a:ext cx="73943" cy="4395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 dirty="0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47FB9BCD-EAAC-D649-B179-180F689BDCC4}"/>
                </a:ext>
              </a:extLst>
            </p:cNvPr>
            <p:cNvSpPr/>
            <p:nvPr/>
          </p:nvSpPr>
          <p:spPr>
            <a:xfrm flipH="1">
              <a:off x="5875678" y="2278538"/>
              <a:ext cx="73943" cy="4395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 dirty="0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76C0291E-ECC1-6D4A-AC20-22EF0B4A1D93}"/>
                </a:ext>
              </a:extLst>
            </p:cNvPr>
            <p:cNvSpPr txBox="1"/>
            <p:nvPr/>
          </p:nvSpPr>
          <p:spPr>
            <a:xfrm>
              <a:off x="792784" y="3705259"/>
              <a:ext cx="1371838" cy="71522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Energy efficiency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E45AFB0-5080-B44D-B3A0-6CB2E387696B}"/>
                </a:ext>
              </a:extLst>
            </p:cNvPr>
            <p:cNvSpPr txBox="1"/>
            <p:nvPr/>
          </p:nvSpPr>
          <p:spPr>
            <a:xfrm>
              <a:off x="2545095" y="3274370"/>
              <a:ext cx="1371838" cy="130424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DSM</a:t>
              </a:r>
            </a:p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(e.g. time of </a:t>
              </a:r>
              <a:r>
                <a:rPr lang="sv-SE" sz="1400" b="1" dirty="0" err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use</a:t>
              </a:r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tariffs)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2FA1CCD2-9F30-6D4C-BBD8-F7DCD0035DF4}"/>
                </a:ext>
              </a:extLst>
            </p:cNvPr>
            <p:cNvSpPr txBox="1"/>
            <p:nvPr/>
          </p:nvSpPr>
          <p:spPr>
            <a:xfrm>
              <a:off x="4133772" y="3489813"/>
              <a:ext cx="1694274" cy="100973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Demand </a:t>
              </a:r>
              <a:r>
                <a:rPr lang="sv-SE" sz="1400" b="1" dirty="0" err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participation</a:t>
              </a:r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in DAM/ID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02DF913F-3233-1947-9DB6-1413EFAE7261}"/>
                </a:ext>
              </a:extLst>
            </p:cNvPr>
            <p:cNvSpPr txBox="1"/>
            <p:nvPr/>
          </p:nvSpPr>
          <p:spPr>
            <a:xfrm>
              <a:off x="5928533" y="3705256"/>
              <a:ext cx="1371838" cy="100973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Demand respons RT</a:t>
              </a:r>
            </a:p>
          </p:txBody>
        </p:sp>
        <p:cxnSp>
          <p:nvCxnSpPr>
            <p:cNvPr id="22" name="Rak pilkopplingslinje 21">
              <a:extLst>
                <a:ext uri="{FF2B5EF4-FFF2-40B4-BE49-F238E27FC236}">
                  <a16:creationId xmlns:a16="http://schemas.microsoft.com/office/drawing/2014/main" id="{596CC38C-CDCE-7045-AFE2-58762D990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6496" y="3077716"/>
              <a:ext cx="16154" cy="2149832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C6D67F50-4942-5447-9F5F-3455CF3C7A1D}"/>
                </a:ext>
              </a:extLst>
            </p:cNvPr>
            <p:cNvSpPr txBox="1"/>
            <p:nvPr/>
          </p:nvSpPr>
          <p:spPr>
            <a:xfrm>
              <a:off x="5379104" y="2530289"/>
              <a:ext cx="1371838" cy="378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200" dirty="0"/>
                <a:t>Gate </a:t>
              </a:r>
              <a:r>
                <a:rPr lang="sv-SE" sz="1200" dirty="0" err="1"/>
                <a:t>closure</a:t>
              </a:r>
              <a:endParaRPr lang="sv-SE" sz="1200" dirty="0"/>
            </a:p>
          </p:txBody>
        </p:sp>
        <p:sp>
          <p:nvSpPr>
            <p:cNvPr id="32" name="Vänster klammerparentes 31">
              <a:extLst>
                <a:ext uri="{FF2B5EF4-FFF2-40B4-BE49-F238E27FC236}">
                  <a16:creationId xmlns:a16="http://schemas.microsoft.com/office/drawing/2014/main" id="{77C5F320-29AF-2343-8EE5-77730FFAD1A4}"/>
                </a:ext>
              </a:extLst>
            </p:cNvPr>
            <p:cNvSpPr/>
            <p:nvPr/>
          </p:nvSpPr>
          <p:spPr>
            <a:xfrm rot="5400000">
              <a:off x="3727167" y="343642"/>
              <a:ext cx="776302" cy="3425459"/>
            </a:xfrm>
            <a:prstGeom prst="leftBrace">
              <a:avLst>
                <a:gd name="adj1" fmla="val 5776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696294A0-4AF0-624D-A73C-BF914873977F}"/>
                </a:ext>
              </a:extLst>
            </p:cNvPr>
            <p:cNvSpPr txBox="1"/>
            <p:nvPr/>
          </p:nvSpPr>
          <p:spPr>
            <a:xfrm>
              <a:off x="3609072" y="1343550"/>
              <a:ext cx="1371838" cy="378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200" dirty="0"/>
                <a:t>Implicit DR</a:t>
              </a:r>
            </a:p>
          </p:txBody>
        </p:sp>
        <p:sp>
          <p:nvSpPr>
            <p:cNvPr id="35" name="Vänster klammerparentes 34">
              <a:extLst>
                <a:ext uri="{FF2B5EF4-FFF2-40B4-BE49-F238E27FC236}">
                  <a16:creationId xmlns:a16="http://schemas.microsoft.com/office/drawing/2014/main" id="{3A3A7614-1806-9C47-9C0B-E02E8DB027ED}"/>
                </a:ext>
              </a:extLst>
            </p:cNvPr>
            <p:cNvSpPr/>
            <p:nvPr/>
          </p:nvSpPr>
          <p:spPr>
            <a:xfrm rot="16200000" flipV="1">
              <a:off x="5844210" y="3655924"/>
              <a:ext cx="877578" cy="4467661"/>
            </a:xfrm>
            <a:prstGeom prst="leftBrace">
              <a:avLst>
                <a:gd name="adj1" fmla="val 5776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8DCC4B99-79D3-C544-A883-527532321360}"/>
                </a:ext>
              </a:extLst>
            </p:cNvPr>
            <p:cNvSpPr txBox="1"/>
            <p:nvPr/>
          </p:nvSpPr>
          <p:spPr>
            <a:xfrm>
              <a:off x="5828046" y="6390368"/>
              <a:ext cx="1371838" cy="378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200" dirty="0"/>
                <a:t>Explicit DR</a:t>
              </a:r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Demand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engagement</a:t>
            </a:r>
          </a:p>
        </p:txBody>
      </p:sp>
    </p:spTree>
    <p:extLst>
      <p:ext uri="{BB962C8B-B14F-4D97-AF65-F5344CB8AC3E}">
        <p14:creationId xmlns:p14="http://schemas.microsoft.com/office/powerpoint/2010/main" val="385888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820791" y="1474355"/>
            <a:ext cx="6122183" cy="3968962"/>
            <a:chOff x="628760" y="1343550"/>
            <a:chExt cx="7888070" cy="5425468"/>
          </a:xfrm>
        </p:grpSpPr>
        <p:sp>
          <p:nvSpPr>
            <p:cNvPr id="9" name="Triangel 8">
              <a:extLst>
                <a:ext uri="{FF2B5EF4-FFF2-40B4-BE49-F238E27FC236}">
                  <a16:creationId xmlns:a16="http://schemas.microsoft.com/office/drawing/2014/main" id="{CC612E49-6CA4-F149-BE53-208BCA9756AC}"/>
                </a:ext>
              </a:extLst>
            </p:cNvPr>
            <p:cNvSpPr/>
            <p:nvPr/>
          </p:nvSpPr>
          <p:spPr>
            <a:xfrm rot="5400000">
              <a:off x="2352295" y="238277"/>
              <a:ext cx="4440999" cy="7888070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DA1E950-799E-F546-9AA3-A1006A8DF7EB}"/>
                </a:ext>
              </a:extLst>
            </p:cNvPr>
            <p:cNvSpPr/>
            <p:nvPr/>
          </p:nvSpPr>
          <p:spPr>
            <a:xfrm flipH="1">
              <a:off x="2328645" y="1866660"/>
              <a:ext cx="73943" cy="4395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964E203B-31BC-F749-926A-3CCF11C50775}"/>
                </a:ext>
              </a:extLst>
            </p:cNvPr>
            <p:cNvSpPr/>
            <p:nvPr/>
          </p:nvSpPr>
          <p:spPr>
            <a:xfrm flipH="1">
              <a:off x="4012197" y="2102566"/>
              <a:ext cx="73943" cy="4395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 dirty="0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47FB9BCD-EAAC-D649-B179-180F689BDCC4}"/>
                </a:ext>
              </a:extLst>
            </p:cNvPr>
            <p:cNvSpPr/>
            <p:nvPr/>
          </p:nvSpPr>
          <p:spPr>
            <a:xfrm flipH="1">
              <a:off x="5875678" y="2278538"/>
              <a:ext cx="73943" cy="4395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50" dirty="0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76C0291E-ECC1-6D4A-AC20-22EF0B4A1D93}"/>
                </a:ext>
              </a:extLst>
            </p:cNvPr>
            <p:cNvSpPr txBox="1"/>
            <p:nvPr/>
          </p:nvSpPr>
          <p:spPr>
            <a:xfrm>
              <a:off x="792784" y="3705259"/>
              <a:ext cx="1371838" cy="71522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Energy efficiency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E45AFB0-5080-B44D-B3A0-6CB2E387696B}"/>
                </a:ext>
              </a:extLst>
            </p:cNvPr>
            <p:cNvSpPr txBox="1"/>
            <p:nvPr/>
          </p:nvSpPr>
          <p:spPr>
            <a:xfrm>
              <a:off x="2545095" y="3274370"/>
              <a:ext cx="1371838" cy="130424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DSM</a:t>
              </a:r>
            </a:p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(e.g. time of </a:t>
              </a:r>
              <a:r>
                <a:rPr lang="sv-SE" sz="1400" b="1" dirty="0" err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use</a:t>
              </a:r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tariffs)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2FA1CCD2-9F30-6D4C-BBD8-F7DCD0035DF4}"/>
                </a:ext>
              </a:extLst>
            </p:cNvPr>
            <p:cNvSpPr txBox="1"/>
            <p:nvPr/>
          </p:nvSpPr>
          <p:spPr>
            <a:xfrm>
              <a:off x="4133772" y="3489813"/>
              <a:ext cx="1694274" cy="100973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Demand </a:t>
              </a:r>
              <a:r>
                <a:rPr lang="sv-SE" sz="1400" b="1" dirty="0" err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participation</a:t>
              </a:r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in DAM/ID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02DF913F-3233-1947-9DB6-1413EFAE7261}"/>
                </a:ext>
              </a:extLst>
            </p:cNvPr>
            <p:cNvSpPr txBox="1"/>
            <p:nvPr/>
          </p:nvSpPr>
          <p:spPr>
            <a:xfrm>
              <a:off x="5928533" y="3705256"/>
              <a:ext cx="1371838" cy="100973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v-SE" sz="1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Demand respons RT</a:t>
              </a:r>
            </a:p>
          </p:txBody>
        </p:sp>
        <p:cxnSp>
          <p:nvCxnSpPr>
            <p:cNvPr id="22" name="Rak pilkopplingslinje 21">
              <a:extLst>
                <a:ext uri="{FF2B5EF4-FFF2-40B4-BE49-F238E27FC236}">
                  <a16:creationId xmlns:a16="http://schemas.microsoft.com/office/drawing/2014/main" id="{596CC38C-CDCE-7045-AFE2-58762D990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6496" y="3077716"/>
              <a:ext cx="16154" cy="2149832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C6D67F50-4942-5447-9F5F-3455CF3C7A1D}"/>
                </a:ext>
              </a:extLst>
            </p:cNvPr>
            <p:cNvSpPr txBox="1"/>
            <p:nvPr/>
          </p:nvSpPr>
          <p:spPr>
            <a:xfrm>
              <a:off x="5379104" y="2530289"/>
              <a:ext cx="1371838" cy="378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200" dirty="0"/>
                <a:t>Gate </a:t>
              </a:r>
              <a:r>
                <a:rPr lang="sv-SE" sz="1200" dirty="0" err="1"/>
                <a:t>closure</a:t>
              </a:r>
              <a:endParaRPr lang="sv-SE" sz="1200" dirty="0"/>
            </a:p>
          </p:txBody>
        </p:sp>
        <p:sp>
          <p:nvSpPr>
            <p:cNvPr id="32" name="Vänster klammerparentes 31">
              <a:extLst>
                <a:ext uri="{FF2B5EF4-FFF2-40B4-BE49-F238E27FC236}">
                  <a16:creationId xmlns:a16="http://schemas.microsoft.com/office/drawing/2014/main" id="{77C5F320-29AF-2343-8EE5-77730FFAD1A4}"/>
                </a:ext>
              </a:extLst>
            </p:cNvPr>
            <p:cNvSpPr/>
            <p:nvPr/>
          </p:nvSpPr>
          <p:spPr>
            <a:xfrm rot="5400000">
              <a:off x="3727167" y="343642"/>
              <a:ext cx="776302" cy="3425459"/>
            </a:xfrm>
            <a:prstGeom prst="leftBrace">
              <a:avLst>
                <a:gd name="adj1" fmla="val 5776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696294A0-4AF0-624D-A73C-BF914873977F}"/>
                </a:ext>
              </a:extLst>
            </p:cNvPr>
            <p:cNvSpPr txBox="1"/>
            <p:nvPr/>
          </p:nvSpPr>
          <p:spPr>
            <a:xfrm>
              <a:off x="3609072" y="1343550"/>
              <a:ext cx="1371838" cy="378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200" dirty="0"/>
                <a:t>Implicit DR</a:t>
              </a:r>
            </a:p>
          </p:txBody>
        </p:sp>
        <p:sp>
          <p:nvSpPr>
            <p:cNvPr id="35" name="Vänster klammerparentes 34">
              <a:extLst>
                <a:ext uri="{FF2B5EF4-FFF2-40B4-BE49-F238E27FC236}">
                  <a16:creationId xmlns:a16="http://schemas.microsoft.com/office/drawing/2014/main" id="{3A3A7614-1806-9C47-9C0B-E02E8DB027ED}"/>
                </a:ext>
              </a:extLst>
            </p:cNvPr>
            <p:cNvSpPr/>
            <p:nvPr/>
          </p:nvSpPr>
          <p:spPr>
            <a:xfrm rot="16200000" flipV="1">
              <a:off x="5844210" y="3655924"/>
              <a:ext cx="877578" cy="4467661"/>
            </a:xfrm>
            <a:prstGeom prst="leftBrace">
              <a:avLst>
                <a:gd name="adj1" fmla="val 5776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050"/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8DCC4B99-79D3-C544-A883-527532321360}"/>
                </a:ext>
              </a:extLst>
            </p:cNvPr>
            <p:cNvSpPr txBox="1"/>
            <p:nvPr/>
          </p:nvSpPr>
          <p:spPr>
            <a:xfrm>
              <a:off x="5828046" y="6390368"/>
              <a:ext cx="1371838" cy="378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200" dirty="0"/>
                <a:t>Explicit DR</a:t>
              </a:r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Demand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 engagement</a:t>
            </a:r>
          </a:p>
        </p:txBody>
      </p:sp>
      <p:sp>
        <p:nvSpPr>
          <p:cNvPr id="18" name="Begränsare 17">
            <a:extLst>
              <a:ext uri="{FF2B5EF4-FFF2-40B4-BE49-F238E27FC236}">
                <a16:creationId xmlns:a16="http://schemas.microsoft.com/office/drawing/2014/main" id="{28485B31-8510-1A40-9B54-1F643AB016C9}"/>
              </a:ext>
            </a:extLst>
          </p:cNvPr>
          <p:cNvSpPr/>
          <p:nvPr/>
        </p:nvSpPr>
        <p:spPr>
          <a:xfrm>
            <a:off x="5856124" y="2786474"/>
            <a:ext cx="2193086" cy="1701689"/>
          </a:xfrm>
          <a:prstGeom prst="flowChartTermina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DA0ADA8-7821-6644-ACF8-83096E77BAA0}"/>
              </a:ext>
            </a:extLst>
          </p:cNvPr>
          <p:cNvSpPr txBox="1"/>
          <p:nvPr/>
        </p:nvSpPr>
        <p:spPr>
          <a:xfrm>
            <a:off x="6269499" y="2786474"/>
            <a:ext cx="1779711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sv-SE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TSO focus</a:t>
            </a:r>
          </a:p>
        </p:txBody>
      </p:sp>
    </p:spTree>
    <p:extLst>
      <p:ext uri="{BB962C8B-B14F-4D97-AF65-F5344CB8AC3E}">
        <p14:creationId xmlns:p14="http://schemas.microsoft.com/office/powerpoint/2010/main" val="101966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Effekttillräcklighet och flexibilitet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802" y="1633432"/>
            <a:ext cx="7560000" cy="998848"/>
          </a:xfrm>
        </p:spPr>
        <p:txBody>
          <a:bodyPr/>
          <a:lstStyle/>
          <a:p>
            <a:r>
              <a:rPr lang="sv-SE" dirty="0" err="1"/>
              <a:t>Svk’s</a:t>
            </a:r>
            <a:r>
              <a:rPr lang="sv-SE" dirty="0"/>
              <a:t> kommande Systemutvecklingsplan analyseras ett referensscenario framtaget för att illustrera utmaningar</a:t>
            </a:r>
          </a:p>
          <a:p>
            <a:r>
              <a:rPr lang="sv-SE" dirty="0"/>
              <a:t>2040 visar scenariot på upp mot 400 timmar/år där flexibilitetsresurser krävs för att möta effektbehovet i södra Sverige </a:t>
            </a:r>
          </a:p>
        </p:txBody>
      </p:sp>
      <p:pic>
        <p:nvPicPr>
          <p:cNvPr id="4" name="Bildobjekt 3" descr="G:\SVK\avd K\Verksamhet\KP\Bild och form\Trycksaker\Systemutvecklingsplan\Illustrationer\Kap 4\Fig4 07-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94" y="3501007"/>
            <a:ext cx="3600400" cy="217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 descr="G:\SVK\avd K\Verksamhet\KP\Bild och form\Trycksaker\Systemutvecklingsplan\Illustrationer\Kap 4\Fig4b 04-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26" y="3501008"/>
            <a:ext cx="3600400" cy="2172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40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Flexibilitet och interaktionen mellan olika aktörer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Flexibilitet kan ge nyttor i nätdriften: </a:t>
            </a:r>
          </a:p>
          <a:p>
            <a:pPr lvl="1"/>
            <a:r>
              <a:rPr lang="sv-SE" dirty="0"/>
              <a:t>Flaskhalshantering på DSO och TSO nivå</a:t>
            </a:r>
          </a:p>
          <a:p>
            <a:r>
              <a:rPr lang="sv-SE" dirty="0"/>
              <a:t>Flexibilitet som TSO vill använda kan vara inlåst =&gt; behov av samarbetet DSO-TSO</a:t>
            </a:r>
          </a:p>
          <a:p>
            <a:r>
              <a:rPr lang="sv-SE" dirty="0"/>
              <a:t>Tjänster kan levereras till både TSO, DSO (och energimarknader)</a:t>
            </a:r>
          </a:p>
          <a:p>
            <a:pPr lvl="1"/>
            <a:r>
              <a:rPr lang="sv-SE" dirty="0"/>
              <a:t>Idag saknas lämpliga marknadsplatser</a:t>
            </a:r>
          </a:p>
        </p:txBody>
      </p:sp>
    </p:spTree>
    <p:extLst>
      <p:ext uri="{BB962C8B-B14F-4D97-AF65-F5344CB8AC3E}">
        <p14:creationId xmlns:p14="http://schemas.microsoft.com/office/powerpoint/2010/main" val="408091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90527B-0328-0141-B38C-6B2691C3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Realtidsmarknader &amp; systemtjänster</a:t>
            </a:r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61847"/>
              </p:ext>
            </p:extLst>
          </p:nvPr>
        </p:nvGraphicFramePr>
        <p:xfrm>
          <a:off x="-19699" y="1700808"/>
          <a:ext cx="4232453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37188"/>
              </p:ext>
            </p:extLst>
          </p:nvPr>
        </p:nvGraphicFramePr>
        <p:xfrm>
          <a:off x="3780707" y="1628799"/>
          <a:ext cx="4896544" cy="403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4150">
                <a:tc>
                  <a:txBody>
                    <a:bodyPr/>
                    <a:lstStyle/>
                    <a:p>
                      <a:r>
                        <a:rPr lang="sv-SE" sz="1200" dirty="0"/>
                        <a:t>Tertiärreglering</a:t>
                      </a:r>
                      <a:endParaRPr lang="sv-SE" sz="12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baseline="0" dirty="0" err="1"/>
                        <a:t>mFRR</a:t>
                      </a:r>
                      <a:r>
                        <a:rPr lang="sv-SE" sz="1200" baseline="0" dirty="0"/>
                        <a:t> (manual </a:t>
                      </a:r>
                      <a:r>
                        <a:rPr lang="sv-SE" sz="1200" baseline="0" dirty="0" err="1"/>
                        <a:t>Frequency</a:t>
                      </a:r>
                      <a:r>
                        <a:rPr lang="sv-SE" sz="1200" baseline="0" dirty="0"/>
                        <a:t> Restoration </a:t>
                      </a:r>
                      <a:r>
                        <a:rPr lang="sv-SE" sz="1200" baseline="0" dirty="0" err="1"/>
                        <a:t>Reserve</a:t>
                      </a:r>
                      <a:r>
                        <a:rPr lang="sv-SE" sz="1200" baseline="0" dirty="0"/>
                        <a:t>). Reglerkraftmarknaden – frivilliga bud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baseline="0" dirty="0"/>
                        <a:t>Störningsreserven (gasturbiner – upphandlas långsiktigt)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baseline="0" dirty="0"/>
                        <a:t>Effektreserven – strategisk reserv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150">
                <a:tc>
                  <a:txBody>
                    <a:bodyPr/>
                    <a:lstStyle/>
                    <a:p>
                      <a:r>
                        <a:rPr lang="sv-SE" sz="1200" dirty="0"/>
                        <a:t>Sekundärreglering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err="1"/>
                        <a:t>aFRR</a:t>
                      </a:r>
                      <a:r>
                        <a:rPr lang="sv-SE" sz="1200" dirty="0"/>
                        <a:t> (</a:t>
                      </a:r>
                      <a:r>
                        <a:rPr lang="sv-SE" sz="1200" dirty="0" err="1"/>
                        <a:t>automatic</a:t>
                      </a:r>
                      <a:r>
                        <a:rPr lang="sv-SE" sz="1200" dirty="0"/>
                        <a:t> </a:t>
                      </a:r>
                      <a:r>
                        <a:rPr lang="sv-SE" sz="1200" dirty="0" err="1"/>
                        <a:t>Frequency</a:t>
                      </a:r>
                      <a:r>
                        <a:rPr lang="sv-SE" sz="1200" dirty="0"/>
                        <a:t> Restoration </a:t>
                      </a:r>
                      <a:r>
                        <a:rPr lang="sv-SE" sz="1200" dirty="0" err="1"/>
                        <a:t>Reserve</a:t>
                      </a:r>
                      <a:r>
                        <a:rPr lang="sv-SE" sz="1200" dirty="0"/>
                        <a:t>) – återställer frekvensen till 50,00 Hz när den avviker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150">
                <a:tc>
                  <a:txBody>
                    <a:bodyPr/>
                    <a:lstStyle/>
                    <a:p>
                      <a:r>
                        <a:rPr lang="sv-SE" sz="1200" dirty="0"/>
                        <a:t>Primärreglering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/>
                        <a:t>FCR-</a:t>
                      </a:r>
                      <a:r>
                        <a:rPr lang="sv-SE" sz="1200" baseline="0" dirty="0"/>
                        <a:t>N (</a:t>
                      </a:r>
                      <a:r>
                        <a:rPr lang="sv-SE" sz="1200" baseline="0" dirty="0" err="1"/>
                        <a:t>Frequency</a:t>
                      </a:r>
                      <a:r>
                        <a:rPr lang="sv-SE" sz="1200" baseline="0" dirty="0"/>
                        <a:t> </a:t>
                      </a:r>
                      <a:r>
                        <a:rPr lang="sv-SE" sz="1200" baseline="0" dirty="0" err="1"/>
                        <a:t>Containment</a:t>
                      </a:r>
                      <a:r>
                        <a:rPr lang="sv-SE" sz="1200" baseline="0" dirty="0"/>
                        <a:t> </a:t>
                      </a:r>
                      <a:r>
                        <a:rPr lang="sv-SE" sz="1200" baseline="0" dirty="0" err="1"/>
                        <a:t>Reserve</a:t>
                      </a:r>
                      <a:r>
                        <a:rPr lang="sv-SE" sz="1200" baseline="0" dirty="0"/>
                        <a:t> – Normal): Stabiliserar frekvensen vid små förändringar i produktion och förbrukning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200" baseline="0" dirty="0"/>
                        <a:t>FCR-D (</a:t>
                      </a:r>
                      <a:r>
                        <a:rPr lang="sv-SE" sz="1200" baseline="0" dirty="0" err="1"/>
                        <a:t>Frequency</a:t>
                      </a:r>
                      <a:r>
                        <a:rPr lang="sv-SE" sz="1200" baseline="0" dirty="0"/>
                        <a:t> </a:t>
                      </a:r>
                      <a:r>
                        <a:rPr lang="sv-SE" sz="1200" baseline="0" dirty="0" err="1"/>
                        <a:t>Containment</a:t>
                      </a:r>
                      <a:r>
                        <a:rPr lang="sv-SE" sz="1200" baseline="0" dirty="0"/>
                        <a:t> </a:t>
                      </a:r>
                      <a:r>
                        <a:rPr lang="sv-SE" sz="1200" baseline="0" dirty="0" err="1"/>
                        <a:t>Reserve</a:t>
                      </a:r>
                      <a:r>
                        <a:rPr lang="sv-SE" sz="1200" baseline="0" dirty="0"/>
                        <a:t> – </a:t>
                      </a:r>
                      <a:r>
                        <a:rPr lang="sv-SE" sz="1200" baseline="0" dirty="0" err="1"/>
                        <a:t>Disturbance</a:t>
                      </a:r>
                      <a:r>
                        <a:rPr lang="sv-SE" sz="1200" baseline="0" dirty="0"/>
                        <a:t>): Stabiliserar frekvensen vid driftstörningar som innebär att frekvensen är utanför det tillåtna spannet (49,9-50,1 Hz) 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 rot="20485743">
            <a:off x="1769407" y="500394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Primärt vattenkraft</a:t>
            </a:r>
          </a:p>
        </p:txBody>
      </p:sp>
    </p:spTree>
    <p:extLst>
      <p:ext uri="{BB962C8B-B14F-4D97-AF65-F5344CB8AC3E}">
        <p14:creationId xmlns:p14="http://schemas.microsoft.com/office/powerpoint/2010/main" val="260379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Krav på de olika marknaderna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69761"/>
              </p:ext>
            </p:extLst>
          </p:nvPr>
        </p:nvGraphicFramePr>
        <p:xfrm>
          <a:off x="828378" y="1412776"/>
          <a:ext cx="7567164" cy="4963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1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6939">
                <a:tc>
                  <a:txBody>
                    <a:bodyPr/>
                    <a:lstStyle/>
                    <a:p>
                      <a:r>
                        <a:rPr lang="sv-SE" sz="1400" dirty="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Min</a:t>
                      </a:r>
                      <a:r>
                        <a:rPr lang="sv-SE" sz="1400" baseline="0" dirty="0"/>
                        <a:t> bud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Typ av produkt &amp;betalning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Aktiveringstid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Volym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Övrigt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011">
                <a:tc>
                  <a:txBody>
                    <a:bodyPr/>
                    <a:lstStyle/>
                    <a:p>
                      <a:r>
                        <a:rPr lang="sv-SE" sz="1400" dirty="0"/>
                        <a:t>FCR-N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0,1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Effekt : </a:t>
                      </a:r>
                      <a:r>
                        <a:rPr lang="sv-SE" sz="1400" dirty="0" err="1"/>
                        <a:t>Pay</a:t>
                      </a:r>
                      <a:r>
                        <a:rPr lang="sv-SE" sz="1400" dirty="0"/>
                        <a:t>-as-</a:t>
                      </a:r>
                      <a:r>
                        <a:rPr lang="sv-SE" sz="1400" dirty="0" err="1"/>
                        <a:t>bid</a:t>
                      </a:r>
                      <a:endParaRPr lang="sv-SE" sz="1400" dirty="0"/>
                    </a:p>
                    <a:p>
                      <a:r>
                        <a:rPr lang="sv-SE" sz="1400" dirty="0" err="1"/>
                        <a:t>Enrgi</a:t>
                      </a:r>
                      <a:r>
                        <a:rPr lang="sv-SE" sz="1400" dirty="0"/>
                        <a:t>:</a:t>
                      </a:r>
                      <a:r>
                        <a:rPr lang="sv-SE" sz="1400" baseline="0" dirty="0"/>
                        <a:t> Upp- och nedregleringspris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63% inom 60 s och 100% inom</a:t>
                      </a:r>
                      <a:r>
                        <a:rPr lang="sv-SE" sz="1400" baseline="0" dirty="0"/>
                        <a:t> 3 min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Ca 200 MW i Sverige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Prekval</a:t>
                      </a:r>
                      <a:r>
                        <a:rPr lang="sv-SE" sz="1400" dirty="0"/>
                        <a:t>.</a:t>
                      </a:r>
                    </a:p>
                    <a:p>
                      <a:r>
                        <a:rPr lang="sv-SE" sz="1400" dirty="0"/>
                        <a:t>Realtids-mätning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939">
                <a:tc>
                  <a:txBody>
                    <a:bodyPr/>
                    <a:lstStyle/>
                    <a:p>
                      <a:r>
                        <a:rPr lang="sv-SE" sz="1400" dirty="0"/>
                        <a:t>FCR-D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0,1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Effekt: </a:t>
                      </a:r>
                      <a:r>
                        <a:rPr lang="sv-SE" sz="1400" dirty="0" err="1"/>
                        <a:t>Pay</a:t>
                      </a:r>
                      <a:r>
                        <a:rPr lang="sv-SE" sz="1400" dirty="0"/>
                        <a:t>-as-</a:t>
                      </a:r>
                      <a:r>
                        <a:rPr lang="sv-SE" sz="1400" dirty="0" err="1"/>
                        <a:t>bid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50% inom 5s och 100% inom 30s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Ca 400 MW i Sverige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Prekval</a:t>
                      </a:r>
                      <a:endParaRPr lang="sv-SE" sz="1400" dirty="0"/>
                    </a:p>
                    <a:p>
                      <a:r>
                        <a:rPr lang="sv-SE" sz="1400" dirty="0"/>
                        <a:t>Realtids-mätning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82">
                <a:tc>
                  <a:txBody>
                    <a:bodyPr/>
                    <a:lstStyle/>
                    <a:p>
                      <a:r>
                        <a:rPr lang="sv-SE" sz="1400" dirty="0" err="1"/>
                        <a:t>aFRR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5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Effekt: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Pay</a:t>
                      </a:r>
                      <a:r>
                        <a:rPr lang="sv-SE" sz="1400" baseline="0" dirty="0"/>
                        <a:t>-as-</a:t>
                      </a:r>
                      <a:r>
                        <a:rPr lang="sv-SE" sz="1400" baseline="0" dirty="0" err="1"/>
                        <a:t>bid</a:t>
                      </a:r>
                      <a:endParaRPr lang="sv-SE" sz="1400" baseline="0" dirty="0"/>
                    </a:p>
                    <a:p>
                      <a:r>
                        <a:rPr lang="sv-SE" sz="1400" dirty="0"/>
                        <a:t>Energi: Upp-</a:t>
                      </a:r>
                      <a:r>
                        <a:rPr lang="sv-SE" sz="1400" baseline="0" dirty="0"/>
                        <a:t> och nedregleringspris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Full aktivering</a:t>
                      </a:r>
                      <a:r>
                        <a:rPr lang="sv-SE" sz="1400" baseline="0" dirty="0"/>
                        <a:t> 120 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Ca 100 MW i Sverige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Prekval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92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DB040F-385C-C444-A514-F2A892A2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är efterfrågeflexibilitet bra för systemtjänster?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59ECB6-F2ED-3845-ACC5-CDBA3F62C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Idag dominerar vattenkraften som leverantör: </a:t>
            </a:r>
            <a:r>
              <a:rPr lang="sv-SE" dirty="0" err="1"/>
              <a:t>Efterfrågeflex</a:t>
            </a:r>
            <a:r>
              <a:rPr lang="sv-SE" dirty="0"/>
              <a:t> kan avlasta vattenkraften</a:t>
            </a:r>
          </a:p>
          <a:p>
            <a:r>
              <a:rPr lang="sv-SE" dirty="0"/>
              <a:t>Behov av snabbare reserver för frekvenshållningen: Vattenkraften har inte tillräckligt snabb och precis respons. Efterfrågeresurser bättre för snabb respons.</a:t>
            </a:r>
          </a:p>
          <a:p>
            <a:pPr lvl="1"/>
            <a:r>
              <a:rPr lang="sv-SE" dirty="0"/>
              <a:t>Sannolikt ett behov av snabbare produkter i framtiden</a:t>
            </a:r>
          </a:p>
        </p:txBody>
      </p:sp>
    </p:spTree>
    <p:extLst>
      <p:ext uri="{BB962C8B-B14F-4D97-AF65-F5344CB8AC3E}">
        <p14:creationId xmlns:p14="http://schemas.microsoft.com/office/powerpoint/2010/main" val="104715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CBF6D1-B779-6049-846D-30F23DE4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Hinder för efterfrågesidans och lagers deltagande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374760-D9D7-014C-86C9-8B389CA2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Regelverk</a:t>
            </a:r>
          </a:p>
          <a:p>
            <a:pPr lvl="1"/>
            <a:r>
              <a:rPr lang="sv-SE" dirty="0"/>
              <a:t>Två positioner: förbrukning och produktion – vad är lager?</a:t>
            </a:r>
          </a:p>
          <a:p>
            <a:pPr lvl="1"/>
            <a:r>
              <a:rPr lang="sv-SE" dirty="0"/>
              <a:t>Kravspecifikationer av historiska skäl utformade utifrån vattenkraften (tekniska krav, regelverk för prissättning)</a:t>
            </a:r>
          </a:p>
          <a:p>
            <a:pPr lvl="1"/>
            <a:r>
              <a:rPr lang="sv-SE" dirty="0"/>
              <a:t>Minsta budstorlek</a:t>
            </a:r>
          </a:p>
          <a:p>
            <a:r>
              <a:rPr lang="sv-SE" dirty="0"/>
              <a:t>Tekniska hinder &amp; frågetecken</a:t>
            </a:r>
          </a:p>
          <a:p>
            <a:pPr lvl="1"/>
            <a:r>
              <a:rPr lang="sv-SE" dirty="0"/>
              <a:t>Mindre bud kräver ökad grad av automatisk aktivering =&gt; IT utveckling</a:t>
            </a:r>
          </a:p>
          <a:p>
            <a:pPr lvl="1"/>
            <a:r>
              <a:rPr lang="sv-SE" dirty="0" err="1"/>
              <a:t>Frekvensstyrda</a:t>
            </a:r>
            <a:r>
              <a:rPr lang="sv-SE" dirty="0"/>
              <a:t> reserver: Lokal vs central styrning. Vid central styrning frågetecken kring säkerhet i IT och kommunikationslösningar. Begränsningar hur mycket centralt styrda reserver som kan tillåtas innan krav på ITK finns framme och implementerad.</a:t>
            </a:r>
          </a:p>
          <a:p>
            <a:r>
              <a:rPr lang="sv-SE" dirty="0"/>
              <a:t>Avsaknad av marknadsplatser</a:t>
            </a:r>
          </a:p>
          <a:p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4243087"/>
      </p:ext>
    </p:extLst>
  </p:cSld>
  <p:clrMapOvr>
    <a:masterClrMapping/>
  </p:clrMapOvr>
</p:sld>
</file>

<file path=ppt/theme/theme1.xml><?xml version="1.0" encoding="utf-8"?>
<a:theme xmlns:a="http://schemas.openxmlformats.org/drawingml/2006/main" name="SvK">
  <a:themeElements>
    <a:clrScheme name="SvK">
      <a:dk1>
        <a:srgbClr val="333333"/>
      </a:dk1>
      <a:lt1>
        <a:srgbClr val="FFFFFF"/>
      </a:lt1>
      <a:dk2>
        <a:srgbClr val="565656"/>
      </a:dk2>
      <a:lt2>
        <a:srgbClr val="959595"/>
      </a:lt2>
      <a:accent1>
        <a:srgbClr val="1D599B"/>
      </a:accent1>
      <a:accent2>
        <a:srgbClr val="497633"/>
      </a:accent2>
      <a:accent3>
        <a:srgbClr val="5E256C"/>
      </a:accent3>
      <a:accent4>
        <a:srgbClr val="CA8617"/>
      </a:accent4>
      <a:accent5>
        <a:srgbClr val="B01746"/>
      </a:accent5>
      <a:accent6>
        <a:srgbClr val="363636"/>
      </a:accent6>
      <a:hlink>
        <a:srgbClr val="1D6684"/>
      </a:hlink>
      <a:folHlink>
        <a:srgbClr val="003F55"/>
      </a:folHlink>
    </a:clrScheme>
    <a:fontScheme name="Sv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å avsnittssida">
  <a:themeElements>
    <a:clrScheme name="SvK">
      <a:dk1>
        <a:srgbClr val="333333"/>
      </a:dk1>
      <a:lt1>
        <a:srgbClr val="FFFFFF"/>
      </a:lt1>
      <a:dk2>
        <a:srgbClr val="565656"/>
      </a:dk2>
      <a:lt2>
        <a:srgbClr val="959595"/>
      </a:lt2>
      <a:accent1>
        <a:srgbClr val="999999"/>
      </a:accent1>
      <a:accent2>
        <a:srgbClr val="565656"/>
      </a:accent2>
      <a:accent3>
        <a:srgbClr val="C8DAE1"/>
      </a:accent3>
      <a:accent4>
        <a:srgbClr val="1D6684"/>
      </a:accent4>
      <a:accent5>
        <a:srgbClr val="003F55"/>
      </a:accent5>
      <a:accent6>
        <a:srgbClr val="009FD6"/>
      </a:accent6>
      <a:hlink>
        <a:srgbClr val="1D6684"/>
      </a:hlink>
      <a:folHlink>
        <a:srgbClr val="003F55"/>
      </a:folHlink>
    </a:clrScheme>
    <a:fontScheme name="Sv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SvK</Template>
  <TotalTime>2437</TotalTime>
  <Words>713</Words>
  <Application>Microsoft Office PowerPoint</Application>
  <PresentationFormat>Anpassad</PresentationFormat>
  <Paragraphs>123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0" baseType="lpstr">
      <vt:lpstr>Arial</vt:lpstr>
      <vt:lpstr>SvK</vt:lpstr>
      <vt:lpstr>Grå avsnittssida</vt:lpstr>
      <vt:lpstr>Efterfrågeflexibilitet på energimarknaden</vt:lpstr>
      <vt:lpstr>Demand side engagement</vt:lpstr>
      <vt:lpstr>Demand side engagement</vt:lpstr>
      <vt:lpstr>Effekttillräcklighet och flexibilitet</vt:lpstr>
      <vt:lpstr>Flexibilitet och interaktionen mellan olika aktörer</vt:lpstr>
      <vt:lpstr>Realtidsmarknader &amp; systemtjänster</vt:lpstr>
      <vt:lpstr>Krav på de olika marknaderna</vt:lpstr>
      <vt:lpstr>Varför är efterfrågeflexibilitet bra för systemtjänster?</vt:lpstr>
      <vt:lpstr>Hinder för efterfrågesidans och lagers deltagande</vt:lpstr>
      <vt:lpstr>Nordiska TSO:ers aktiviteter</vt:lpstr>
      <vt:lpstr>Svenska kraftnäts genomförda och planerade aktiviteter</vt:lpstr>
      <vt:lpstr>Flexibilitet och aggregatorer</vt:lpstr>
      <vt:lpstr>Den integrerade modellen</vt:lpstr>
      <vt:lpstr>Dubbla leverantörer</vt:lpstr>
      <vt:lpstr>Icke-korrigerad modell med tredjeparts-aggregator</vt:lpstr>
      <vt:lpstr>Ersättningsmodell med tredjeparts-aggregator</vt:lpstr>
      <vt:lpstr>Krav på framförhållning</vt:lpstr>
    </vt:vector>
  </TitlesOfParts>
  <Company>Svenska Kraftnät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Efterfrågeflexibilitet på energimarknaden</dc:title>
  <dc:creator>Niclas Damsgaard</dc:creator>
  <dc:description>SvK9000, v4.0, 2016-04-27</dc:description>
  <cp:lastModifiedBy>Mats</cp:lastModifiedBy>
  <cp:revision>14</cp:revision>
  <dcterms:created xsi:type="dcterms:W3CDTF">2017-11-12T13:21:26Z</dcterms:created>
  <dcterms:modified xsi:type="dcterms:W3CDTF">2017-11-15T12:16:51Z</dcterms:modified>
</cp:coreProperties>
</file>